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4"/>
  </p:notesMasterIdLst>
  <p:sldIdLst>
    <p:sldId id="256" r:id="rId2"/>
    <p:sldId id="289" r:id="rId3"/>
    <p:sldId id="259" r:id="rId4"/>
    <p:sldId id="280" r:id="rId5"/>
    <p:sldId id="281" r:id="rId6"/>
    <p:sldId id="299" r:id="rId7"/>
    <p:sldId id="292" r:id="rId8"/>
    <p:sldId id="300" r:id="rId9"/>
    <p:sldId id="291" r:id="rId10"/>
    <p:sldId id="294" r:id="rId11"/>
    <p:sldId id="295" r:id="rId12"/>
    <p:sldId id="296" r:id="rId13"/>
    <p:sldId id="298" r:id="rId14"/>
    <p:sldId id="261" r:id="rId15"/>
    <p:sldId id="283" r:id="rId16"/>
    <p:sldId id="306" r:id="rId17"/>
    <p:sldId id="307" r:id="rId18"/>
    <p:sldId id="308" r:id="rId19"/>
    <p:sldId id="311" r:id="rId20"/>
    <p:sldId id="310" r:id="rId21"/>
    <p:sldId id="265" r:id="rId22"/>
    <p:sldId id="275" r:id="rId23"/>
  </p:sldIdLst>
  <p:sldSz cx="9144000" cy="6858000" type="screen4x3"/>
  <p:notesSz cx="6858000" cy="9144000"/>
  <p:embeddedFontLst>
    <p:embeddedFont>
      <p:font typeface="나눔스퀘어 Bold" panose="020B0600000101010101" pitchFamily="50" charset="-127"/>
      <p:bold r:id="rId25"/>
    </p:embeddedFont>
    <p:embeddedFont>
      <p:font typeface="나눔스퀘어 ExtraBold" panose="020B0600000101010101" pitchFamily="50" charset="-127"/>
      <p:bold r:id="rId26"/>
    </p:embeddedFont>
    <p:embeddedFont>
      <p:font typeface="Tmon몬소리 Black" panose="02000A03000000000000" pitchFamily="2" charset="-127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89D9"/>
    <a:srgbClr val="3639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94" autoAdjust="0"/>
  </p:normalViewPr>
  <p:slideViewPr>
    <p:cSldViewPr snapToGrid="0">
      <p:cViewPr varScale="1">
        <p:scale>
          <a:sx n="107" d="100"/>
          <a:sy n="107" d="100"/>
        </p:scale>
        <p:origin x="17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20C5-F2C9-4E53-A861-C2F508DC398C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F7959B-114D-401B-974B-C3C29A1A61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049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F7959B-114D-401B-974B-C3C29A1A61F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861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251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40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879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871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768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793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60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903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2013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392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345C-87B0-4DA7-AAB5-5626FF1297CB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0B285-8349-42DA-8926-C922FB69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7518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2345C-87B0-4DA7-AAB5-5626FF1297CB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0B285-8349-42DA-8926-C922FB69A0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559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56C87FF-4E4F-4F75-8AFB-38710D8865E1}"/>
              </a:ext>
            </a:extLst>
          </p:cNvPr>
          <p:cNvSpPr txBox="1">
            <a:spLocks/>
          </p:cNvSpPr>
          <p:nvPr/>
        </p:nvSpPr>
        <p:spPr>
          <a:xfrm>
            <a:off x="2769833" y="2782669"/>
            <a:ext cx="3604334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 anchorCtr="1">
            <a:spAutoFit/>
          </a:bodyPr>
          <a:lstStyle/>
          <a:p>
            <a:pPr algn="ctr"/>
            <a:r>
              <a:rPr lang="en-US" altLang="ko-KR" sz="3600">
                <a:latin typeface="+mj-lt"/>
                <a:ea typeface="나눔스퀘어 ExtraBold" panose="020B0600000101010101" pitchFamily="50" charset="-127"/>
              </a:rPr>
              <a:t>MFC Project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041BDC-D9E9-42E0-8396-6D202F09A279}"/>
              </a:ext>
            </a:extLst>
          </p:cNvPr>
          <p:cNvSpPr txBox="1"/>
          <p:nvPr/>
        </p:nvSpPr>
        <p:spPr>
          <a:xfrm>
            <a:off x="2618913" y="3494228"/>
            <a:ext cx="390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ko-KR" altLang="en-US" sz="2400">
                <a:latin typeface="+mj-ea"/>
                <a:ea typeface="+mj-ea"/>
              </a:rPr>
              <a:t>김민석  신상수 김병일 장두혁</a:t>
            </a:r>
            <a:endParaRPr lang="ko-KR" altLang="ko-KR" sz="240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3841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1162976" y="1202773"/>
            <a:ext cx="6818050" cy="769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4400">
                <a:latin typeface="+mj-ea"/>
                <a:ea typeface="+mj-ea"/>
              </a:rPr>
              <a:t>&lt;HTML </a:t>
            </a:r>
            <a:r>
              <a:rPr lang="ko-KR" altLang="en-US" sz="4400">
                <a:latin typeface="+mj-ea"/>
                <a:ea typeface="+mj-ea"/>
              </a:rPr>
              <a:t>다이얼로그 컨트롤</a:t>
            </a:r>
            <a:r>
              <a:rPr lang="en-US" altLang="ko-KR" sz="4400">
                <a:latin typeface="+mj-ea"/>
                <a:ea typeface="+mj-ea"/>
              </a:rPr>
              <a:t>&gt;</a:t>
            </a:r>
            <a:endParaRPr lang="ko-KR" altLang="en-US" sz="440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5737D3-48BC-408B-8A12-228C1E2FC147}"/>
              </a:ext>
            </a:extLst>
          </p:cNvPr>
          <p:cNvSpPr txBox="1"/>
          <p:nvPr/>
        </p:nvSpPr>
        <p:spPr>
          <a:xfrm>
            <a:off x="1083076" y="2210539"/>
            <a:ext cx="593916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+mj-ea"/>
                <a:ea typeface="+mj-ea"/>
              </a:rPr>
              <a:t>&lt;head&gt;</a:t>
            </a:r>
          </a:p>
          <a:p>
            <a:r>
              <a:rPr lang="en-US" altLang="ko-KR" sz="2800">
                <a:latin typeface="+mj-ea"/>
                <a:ea typeface="+mj-ea"/>
              </a:rPr>
              <a:t>	&lt;meta&gt;</a:t>
            </a:r>
          </a:p>
          <a:p>
            <a:r>
              <a:rPr lang="en-US" altLang="ko-KR" sz="2800">
                <a:latin typeface="+mj-ea"/>
                <a:ea typeface="+mj-ea"/>
              </a:rPr>
              <a:t>&lt;body&gt;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	...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EAF51CB-BAE8-4BD3-A605-7F7F6730498A}"/>
              </a:ext>
            </a:extLst>
          </p:cNvPr>
          <p:cNvCxnSpPr>
            <a:cxnSpLocks/>
          </p:cNvCxnSpPr>
          <p:nvPr/>
        </p:nvCxnSpPr>
        <p:spPr>
          <a:xfrm flipH="1">
            <a:off x="2498950" y="3320249"/>
            <a:ext cx="20730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D24D586-91B1-4AAD-9EE7-F1CE3B2790FE}"/>
              </a:ext>
            </a:extLst>
          </p:cNvPr>
          <p:cNvSpPr txBox="1"/>
          <p:nvPr/>
        </p:nvSpPr>
        <p:spPr>
          <a:xfrm>
            <a:off x="4572000" y="2698812"/>
            <a:ext cx="457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ko-KR" sz="2400">
                <a:latin typeface="+mj-ea"/>
                <a:ea typeface="+mj-ea"/>
              </a:rPr>
              <a:t>ID=CMFCApplication3Dlg</a:t>
            </a:r>
          </a:p>
          <a:p>
            <a:r>
              <a:rPr lang="en-US" altLang="ko-KR" sz="2400">
                <a:latin typeface="+mj-ea"/>
                <a:ea typeface="+mj-ea"/>
              </a:rPr>
              <a:t>style= </a:t>
            </a:r>
            <a:r>
              <a:rPr lang="ko-KR" altLang="en-US" sz="2400">
                <a:latin typeface="+mj-ea"/>
                <a:ea typeface="+mj-ea"/>
              </a:rPr>
              <a:t>배경이미지 폰트설정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1032FA-2609-4D44-B7BE-10CDE2939A32}"/>
              </a:ext>
            </a:extLst>
          </p:cNvPr>
          <p:cNvSpPr txBox="1"/>
          <p:nvPr/>
        </p:nvSpPr>
        <p:spPr>
          <a:xfrm>
            <a:off x="4631185" y="3626311"/>
            <a:ext cx="4364852" cy="15696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3200">
                <a:latin typeface="+mj-ea"/>
                <a:ea typeface="+mj-ea"/>
              </a:rPr>
              <a:t>Body ID</a:t>
            </a:r>
            <a:r>
              <a:rPr lang="ko-KR" altLang="en-US" sz="3200">
                <a:latin typeface="+mj-ea"/>
                <a:ea typeface="+mj-ea"/>
              </a:rPr>
              <a:t>에 </a:t>
            </a:r>
            <a:r>
              <a:rPr lang="en-US" altLang="ko-KR" sz="3200">
                <a:latin typeface="+mj-ea"/>
                <a:ea typeface="+mj-ea"/>
              </a:rPr>
              <a:t>Dlg</a:t>
            </a:r>
            <a:r>
              <a:rPr lang="ko-KR" altLang="en-US" sz="3200">
                <a:latin typeface="+mj-ea"/>
                <a:ea typeface="+mj-ea"/>
              </a:rPr>
              <a:t>연결</a:t>
            </a:r>
            <a:endParaRPr lang="en-US" altLang="ko-KR" sz="3200">
              <a:latin typeface="+mj-ea"/>
              <a:ea typeface="+mj-ea"/>
            </a:endParaRPr>
          </a:p>
          <a:p>
            <a:pPr algn="ctr" fontAlgn="base" latinLnBrk="1"/>
            <a:r>
              <a:rPr lang="en-US" altLang="ko-KR" sz="3200">
                <a:latin typeface="+mj-ea"/>
                <a:ea typeface="+mj-ea"/>
              </a:rPr>
              <a:t>style</a:t>
            </a:r>
            <a:r>
              <a:rPr lang="ko-KR" altLang="en-US" sz="3200">
                <a:latin typeface="+mj-ea"/>
                <a:ea typeface="+mj-ea"/>
              </a:rPr>
              <a:t>에 배경이미지와</a:t>
            </a:r>
            <a:endParaRPr lang="en-US" altLang="ko-KR" sz="3200">
              <a:latin typeface="+mj-ea"/>
              <a:ea typeface="+mj-ea"/>
            </a:endParaRPr>
          </a:p>
          <a:p>
            <a:pPr algn="ctr" fontAlgn="base" latinLnBrk="1"/>
            <a:r>
              <a:rPr lang="ko-KR" altLang="en-US" sz="3200">
                <a:latin typeface="+mj-ea"/>
                <a:ea typeface="+mj-ea"/>
              </a:rPr>
              <a:t>나눔스퀘어 폰트 적용</a:t>
            </a:r>
            <a:endParaRPr lang="en-US" altLang="ko-KR" sz="3200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A6D6A4-B812-4489-90AC-A1B390702CD7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r>
              <a:rPr lang="ko-KR" altLang="en-US"/>
              <a:t>클래스</a:t>
            </a:r>
            <a:r>
              <a:rPr lang="en-US" altLang="ko-KR"/>
              <a:t>		HTML</a:t>
            </a:r>
            <a:r>
              <a:rPr lang="en-US" altLang="ko-KR">
                <a:effectLst>
                  <a:reflection stA="0" endPos="65000" dist="50800" dir="5400000" sy="-100000" algn="bl" rotWithShape="0"/>
                </a:effectLst>
              </a:rPr>
              <a:t>		DDX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8B31AE-C13C-4D01-B65B-729177582EB5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구조</a:t>
            </a: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91A0AD4E-0AE9-4561-A355-DDC79F8A6E02}"/>
              </a:ext>
            </a:extLst>
          </p:cNvPr>
          <p:cNvSpPr/>
          <p:nvPr/>
        </p:nvSpPr>
        <p:spPr>
          <a:xfrm>
            <a:off x="3037420" y="322589"/>
            <a:ext cx="152680" cy="13635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29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1162976" y="1202773"/>
            <a:ext cx="6818050" cy="769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4400">
                <a:latin typeface="+mj-ea"/>
                <a:ea typeface="+mj-ea"/>
              </a:rPr>
              <a:t>&lt;HTML </a:t>
            </a:r>
            <a:r>
              <a:rPr lang="ko-KR" altLang="en-US" sz="4400">
                <a:latin typeface="+mj-ea"/>
                <a:ea typeface="+mj-ea"/>
              </a:rPr>
              <a:t>다이얼로그 컨트롤</a:t>
            </a:r>
            <a:r>
              <a:rPr lang="en-US" altLang="ko-KR" sz="4400">
                <a:latin typeface="+mj-ea"/>
                <a:ea typeface="+mj-ea"/>
              </a:rPr>
              <a:t>&gt;</a:t>
            </a:r>
            <a:endParaRPr lang="ko-KR" altLang="en-US" sz="440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5737D3-48BC-408B-8A12-228C1E2FC147}"/>
              </a:ext>
            </a:extLst>
          </p:cNvPr>
          <p:cNvSpPr txBox="1"/>
          <p:nvPr/>
        </p:nvSpPr>
        <p:spPr>
          <a:xfrm>
            <a:off x="1083076" y="2210539"/>
            <a:ext cx="593916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+mj-ea"/>
                <a:ea typeface="+mj-ea"/>
              </a:rPr>
              <a:t>&lt;head&gt;</a:t>
            </a:r>
          </a:p>
          <a:p>
            <a:r>
              <a:rPr lang="en-US" altLang="ko-KR" sz="2800">
                <a:latin typeface="+mj-ea"/>
                <a:ea typeface="+mj-ea"/>
              </a:rPr>
              <a:t>	&lt;meta&gt;</a:t>
            </a:r>
          </a:p>
          <a:p>
            <a:r>
              <a:rPr lang="en-US" altLang="ko-KR" sz="2800">
                <a:latin typeface="+mj-ea"/>
                <a:ea typeface="+mj-ea"/>
              </a:rPr>
              <a:t>&lt;body&gt;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	...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EAF51CB-BAE8-4BD3-A605-7F7F6730498A}"/>
              </a:ext>
            </a:extLst>
          </p:cNvPr>
          <p:cNvCxnSpPr>
            <a:cxnSpLocks/>
          </p:cNvCxnSpPr>
          <p:nvPr/>
        </p:nvCxnSpPr>
        <p:spPr>
          <a:xfrm flipH="1">
            <a:off x="2623238" y="3737499"/>
            <a:ext cx="20730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D24D586-91B1-4AAD-9EE7-F1CE3B2790FE}"/>
              </a:ext>
            </a:extLst>
          </p:cNvPr>
          <p:cNvSpPr txBox="1"/>
          <p:nvPr/>
        </p:nvSpPr>
        <p:spPr>
          <a:xfrm>
            <a:off x="4802820" y="3515558"/>
            <a:ext cx="457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+mj-ea"/>
                <a:ea typeface="+mj-ea"/>
              </a:rPr>
              <a:t>style=</a:t>
            </a:r>
          </a:p>
          <a:p>
            <a:r>
              <a:rPr lang="en-US" altLang="ko-KR" sz="2400">
                <a:latin typeface="+mj-ea"/>
                <a:ea typeface="+mj-ea"/>
              </a:rPr>
              <a:t>	position:absolute;</a:t>
            </a:r>
          </a:p>
          <a:p>
            <a:r>
              <a:rPr lang="en-US" altLang="ko-KR" sz="2400">
                <a:latin typeface="+mj-ea"/>
                <a:ea typeface="+mj-ea"/>
              </a:rPr>
              <a:t>	margin-left:270px;</a:t>
            </a:r>
          </a:p>
          <a:p>
            <a:r>
              <a:rPr lang="en-US" altLang="ko-KR" sz="2400">
                <a:latin typeface="+mj-ea"/>
                <a:ea typeface="+mj-ea"/>
              </a:rPr>
              <a:t>	margin-top:387px;</a:t>
            </a:r>
            <a:endParaRPr lang="ko-KR" altLang="en-US" sz="2400"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1032FA-2609-4D44-B7BE-10CDE2939A32}"/>
              </a:ext>
            </a:extLst>
          </p:cNvPr>
          <p:cNvSpPr txBox="1"/>
          <p:nvPr/>
        </p:nvSpPr>
        <p:spPr>
          <a:xfrm>
            <a:off x="4572000" y="5188447"/>
            <a:ext cx="4364852" cy="10772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3200">
                <a:latin typeface="+mj-ea"/>
                <a:ea typeface="+mj-ea"/>
              </a:rPr>
              <a:t>Div</a:t>
            </a:r>
            <a:r>
              <a:rPr lang="ko-KR" altLang="en-US" sz="3200">
                <a:latin typeface="+mj-ea"/>
                <a:ea typeface="+mj-ea"/>
              </a:rPr>
              <a:t>의 절대위치 지정</a:t>
            </a:r>
            <a:endParaRPr lang="en-US" altLang="ko-KR" sz="3200">
              <a:latin typeface="+mj-ea"/>
              <a:ea typeface="+mj-ea"/>
            </a:endParaRPr>
          </a:p>
          <a:p>
            <a:pPr algn="ctr" fontAlgn="base" latinLnBrk="1"/>
            <a:r>
              <a:rPr lang="en-US" altLang="ko-KR" sz="3200">
                <a:latin typeface="+mj-ea"/>
                <a:ea typeface="+mj-ea"/>
              </a:rPr>
              <a:t>style</a:t>
            </a:r>
            <a:r>
              <a:rPr lang="ko-KR" altLang="en-US" sz="3200">
                <a:latin typeface="+mj-ea"/>
                <a:ea typeface="+mj-ea"/>
              </a:rPr>
              <a:t> 세부 위치 조정</a:t>
            </a:r>
            <a:endParaRPr lang="en-US" altLang="ko-KR" sz="320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646065-AC09-431A-8366-8A0A0A96DFCF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r>
              <a:rPr lang="ko-KR" altLang="en-US"/>
              <a:t>클래스</a:t>
            </a:r>
            <a:r>
              <a:rPr lang="en-US" altLang="ko-KR"/>
              <a:t>		HTML</a:t>
            </a:r>
            <a:r>
              <a:rPr lang="en-US" altLang="ko-KR">
                <a:effectLst>
                  <a:reflection stA="0" endPos="65000" dist="50800" dir="5400000" sy="-100000" algn="bl" rotWithShape="0"/>
                </a:effectLst>
              </a:rPr>
              <a:t>		DDX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F545CD-30FD-46E8-9F6C-6971EF082C2B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구조</a:t>
            </a: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C596FC87-7FA1-44E9-9C4A-C46E77D63B3F}"/>
              </a:ext>
            </a:extLst>
          </p:cNvPr>
          <p:cNvSpPr/>
          <p:nvPr/>
        </p:nvSpPr>
        <p:spPr>
          <a:xfrm>
            <a:off x="3037420" y="322589"/>
            <a:ext cx="152680" cy="13635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38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1162976" y="1202773"/>
            <a:ext cx="6818050" cy="769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4400">
                <a:latin typeface="+mj-ea"/>
                <a:ea typeface="+mj-ea"/>
              </a:rPr>
              <a:t>&lt;HTML </a:t>
            </a:r>
            <a:r>
              <a:rPr lang="ko-KR" altLang="en-US" sz="4400">
                <a:latin typeface="+mj-ea"/>
                <a:ea typeface="+mj-ea"/>
              </a:rPr>
              <a:t>다이얼로그 컨트롤</a:t>
            </a:r>
            <a:r>
              <a:rPr lang="en-US" altLang="ko-KR" sz="4400">
                <a:latin typeface="+mj-ea"/>
                <a:ea typeface="+mj-ea"/>
              </a:rPr>
              <a:t>&gt;</a:t>
            </a:r>
            <a:endParaRPr lang="ko-KR" altLang="en-US" sz="440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5737D3-48BC-408B-8A12-228C1E2FC147}"/>
              </a:ext>
            </a:extLst>
          </p:cNvPr>
          <p:cNvSpPr txBox="1"/>
          <p:nvPr/>
        </p:nvSpPr>
        <p:spPr>
          <a:xfrm>
            <a:off x="1083076" y="2210539"/>
            <a:ext cx="593916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+mj-ea"/>
                <a:ea typeface="+mj-ea"/>
              </a:rPr>
              <a:t>&lt;head&gt;</a:t>
            </a:r>
          </a:p>
          <a:p>
            <a:r>
              <a:rPr lang="en-US" altLang="ko-KR" sz="2800">
                <a:latin typeface="+mj-ea"/>
                <a:ea typeface="+mj-ea"/>
              </a:rPr>
              <a:t>	&lt;meta&gt;</a:t>
            </a:r>
          </a:p>
          <a:p>
            <a:r>
              <a:rPr lang="en-US" altLang="ko-KR" sz="2800">
                <a:latin typeface="+mj-ea"/>
                <a:ea typeface="+mj-ea"/>
              </a:rPr>
              <a:t>&lt;body&gt;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	...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EAF51CB-BAE8-4BD3-A605-7F7F6730498A}"/>
              </a:ext>
            </a:extLst>
          </p:cNvPr>
          <p:cNvCxnSpPr>
            <a:cxnSpLocks/>
          </p:cNvCxnSpPr>
          <p:nvPr/>
        </p:nvCxnSpPr>
        <p:spPr>
          <a:xfrm flipH="1">
            <a:off x="4079175" y="4154750"/>
            <a:ext cx="219733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D24D586-91B1-4AAD-9EE7-F1CE3B2790FE}"/>
              </a:ext>
            </a:extLst>
          </p:cNvPr>
          <p:cNvSpPr txBox="1"/>
          <p:nvPr/>
        </p:nvSpPr>
        <p:spPr>
          <a:xfrm>
            <a:off x="6276513" y="3923917"/>
            <a:ext cx="2361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+mj-ea"/>
                <a:ea typeface="+mj-ea"/>
              </a:rPr>
              <a:t>ID=“MainText”</a:t>
            </a:r>
            <a:endParaRPr lang="ko-KR" altLang="en-US" sz="2400"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1032FA-2609-4D44-B7BE-10CDE2939A32}"/>
              </a:ext>
            </a:extLst>
          </p:cNvPr>
          <p:cNvSpPr txBox="1"/>
          <p:nvPr/>
        </p:nvSpPr>
        <p:spPr>
          <a:xfrm>
            <a:off x="4959656" y="4527728"/>
            <a:ext cx="3589540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3200">
                <a:latin typeface="+mj-ea"/>
                <a:ea typeface="+mj-ea"/>
              </a:rPr>
              <a:t>Element</a:t>
            </a:r>
            <a:r>
              <a:rPr lang="ko-KR" altLang="en-US" sz="3200">
                <a:latin typeface="+mj-ea"/>
                <a:ea typeface="+mj-ea"/>
              </a:rPr>
              <a:t>에 </a:t>
            </a:r>
            <a:r>
              <a:rPr lang="en-US" altLang="ko-KR" sz="3200">
                <a:latin typeface="+mj-ea"/>
                <a:ea typeface="+mj-ea"/>
              </a:rPr>
              <a:t>ID </a:t>
            </a:r>
            <a:r>
              <a:rPr lang="ko-KR" altLang="en-US" sz="3200">
                <a:latin typeface="+mj-ea"/>
                <a:ea typeface="+mj-ea"/>
              </a:rPr>
              <a:t>저장</a:t>
            </a:r>
            <a:endParaRPr lang="en-US" altLang="ko-KR" sz="3200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D4AA20-D8AD-4EB7-87EA-DC8E8E9E7DA2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r>
              <a:rPr lang="ko-KR" altLang="en-US"/>
              <a:t>클래스</a:t>
            </a:r>
            <a:r>
              <a:rPr lang="en-US" altLang="ko-KR"/>
              <a:t>		HTML</a:t>
            </a:r>
            <a:r>
              <a:rPr lang="en-US" altLang="ko-KR">
                <a:effectLst>
                  <a:reflection stA="0" endPos="65000" dist="50800" dir="5400000" sy="-100000" algn="bl" rotWithShape="0"/>
                </a:effectLst>
              </a:rPr>
              <a:t>		DDX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B4B89D-8AA0-4A77-B07B-F59CE91A2ACB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구조</a:t>
            </a: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3D231381-E05F-40C5-A9F0-8DCCE5F0EDFD}"/>
              </a:ext>
            </a:extLst>
          </p:cNvPr>
          <p:cNvSpPr/>
          <p:nvPr/>
        </p:nvSpPr>
        <p:spPr>
          <a:xfrm>
            <a:off x="3037420" y="322589"/>
            <a:ext cx="152680" cy="13635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29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1162976" y="1202773"/>
            <a:ext cx="6818050" cy="769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4400">
                <a:latin typeface="+mj-ea"/>
                <a:ea typeface="+mj-ea"/>
              </a:rPr>
              <a:t>HTML Element DDX</a:t>
            </a:r>
            <a:r>
              <a:rPr lang="ko-KR" altLang="en-US" sz="4400">
                <a:latin typeface="+mj-ea"/>
                <a:ea typeface="+mj-ea"/>
              </a:rPr>
              <a:t>연결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24D586-91B1-4AAD-9EE7-F1CE3B2790FE}"/>
              </a:ext>
            </a:extLst>
          </p:cNvPr>
          <p:cNvSpPr txBox="1"/>
          <p:nvPr/>
        </p:nvSpPr>
        <p:spPr>
          <a:xfrm>
            <a:off x="281124" y="3131215"/>
            <a:ext cx="36727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+mj-ea"/>
                <a:ea typeface="+mj-ea"/>
              </a:rPr>
              <a:t>&lt;iframe ID=“MainText”&gt;</a:t>
            </a:r>
            <a:endParaRPr lang="ko-KR" altLang="en-US" sz="240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581908-F447-4CFF-9106-61DBC86645D6}"/>
              </a:ext>
            </a:extLst>
          </p:cNvPr>
          <p:cNvSpPr txBox="1"/>
          <p:nvPr/>
        </p:nvSpPr>
        <p:spPr>
          <a:xfrm>
            <a:off x="1132306" y="5132604"/>
            <a:ext cx="8057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+mj-ea"/>
                <a:ea typeface="+mj-ea"/>
              </a:rPr>
              <a:t>void DoDataExchange(CDataExchange* pDX)</a:t>
            </a:r>
          </a:p>
          <a:p>
            <a:r>
              <a:rPr lang="en-US" altLang="ko-KR" sz="1600"/>
              <a:t>DDX_DHtml_ElementText(pDX, _T("MainText"), DISPID_A_VALUE, m_strMainText);</a:t>
            </a:r>
            <a:endParaRPr lang="ko-KR" altLang="en-US" sz="2000">
              <a:latin typeface="+mj-ea"/>
              <a:ea typeface="+mj-ea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89AFB75-3838-4FE8-B4E2-09AACE6C6D07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2117523" y="3592880"/>
            <a:ext cx="915679" cy="149003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2B25ECB7-C171-4590-A02A-43D1AA5DCED8}"/>
              </a:ext>
            </a:extLst>
          </p:cNvPr>
          <p:cNvCxnSpPr>
            <a:cxnSpLocks/>
          </p:cNvCxnSpPr>
          <p:nvPr/>
        </p:nvCxnSpPr>
        <p:spPr>
          <a:xfrm flipV="1">
            <a:off x="5790321" y="3598343"/>
            <a:ext cx="1236156" cy="140396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21F323D-577A-466C-B420-EBC7A93B86BE}"/>
              </a:ext>
            </a:extLst>
          </p:cNvPr>
          <p:cNvSpPr txBox="1"/>
          <p:nvPr/>
        </p:nvSpPr>
        <p:spPr>
          <a:xfrm>
            <a:off x="5308847" y="3118926"/>
            <a:ext cx="3672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+mj-ea"/>
                <a:ea typeface="+mj-ea"/>
              </a:rPr>
              <a:t>CString m_strMainText</a:t>
            </a:r>
            <a:endParaRPr lang="ko-KR" altLang="en-US" sz="2400"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AF98CE-D2BF-4EE5-BC7B-626930126702}"/>
              </a:ext>
            </a:extLst>
          </p:cNvPr>
          <p:cNvSpPr txBox="1"/>
          <p:nvPr/>
        </p:nvSpPr>
        <p:spPr>
          <a:xfrm>
            <a:off x="1322772" y="2508731"/>
            <a:ext cx="1535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>
                <a:latin typeface="+mj-ea"/>
                <a:ea typeface="+mj-ea"/>
              </a:rPr>
              <a:t>HTML</a:t>
            </a:r>
            <a:endParaRPr lang="ko-KR" altLang="en-US" sz="3600"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C0103B-0001-4875-99A4-3D0B26F37037}"/>
              </a:ext>
            </a:extLst>
          </p:cNvPr>
          <p:cNvSpPr txBox="1"/>
          <p:nvPr/>
        </p:nvSpPr>
        <p:spPr>
          <a:xfrm>
            <a:off x="6477738" y="2508731"/>
            <a:ext cx="1535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>
                <a:latin typeface="+mj-ea"/>
                <a:ea typeface="+mj-ea"/>
              </a:rPr>
              <a:t>MFC</a:t>
            </a:r>
            <a:endParaRPr lang="ko-KR" altLang="en-US" sz="3600">
              <a:latin typeface="+mj-ea"/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AFA44B9-7A14-4D86-ABD5-7F93FE2C383E}"/>
              </a:ext>
            </a:extLst>
          </p:cNvPr>
          <p:cNvSpPr txBox="1"/>
          <p:nvPr/>
        </p:nvSpPr>
        <p:spPr>
          <a:xfrm>
            <a:off x="1991554" y="3983476"/>
            <a:ext cx="5225992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3200">
                <a:latin typeface="+mj-ea"/>
                <a:ea typeface="+mj-ea"/>
              </a:rPr>
              <a:t>DDX_DHtml_ElementText</a:t>
            </a:r>
            <a:endParaRPr lang="ko-KR" altLang="en-US" sz="320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E66A95-A7CA-46D8-8196-4855B93F5906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r>
              <a:rPr lang="ko-KR" altLang="en-US"/>
              <a:t>클래스</a:t>
            </a:r>
            <a:r>
              <a:rPr lang="en-US" altLang="ko-KR"/>
              <a:t>		HTML</a:t>
            </a:r>
            <a:r>
              <a:rPr lang="en-US" altLang="ko-KR">
                <a:effectLst>
                  <a:reflection stA="0" endPos="65000" dist="50800" dir="5400000" sy="-100000" algn="bl" rotWithShape="0"/>
                </a:effectLst>
              </a:rPr>
              <a:t>		DDX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133BBE-C839-4453-9D12-CEDD59D37774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구조</a:t>
            </a:r>
          </a:p>
        </p:txBody>
      </p:sp>
      <p:sp>
        <p:nvSpPr>
          <p:cNvPr id="23" name="이등변 삼각형 22">
            <a:extLst>
              <a:ext uri="{FF2B5EF4-FFF2-40B4-BE49-F238E27FC236}">
                <a16:creationId xmlns:a16="http://schemas.microsoft.com/office/drawing/2014/main" id="{C4907C9E-B316-46C8-9728-054FD37A6202}"/>
              </a:ext>
            </a:extLst>
          </p:cNvPr>
          <p:cNvSpPr/>
          <p:nvPr/>
        </p:nvSpPr>
        <p:spPr>
          <a:xfrm>
            <a:off x="4364198" y="322589"/>
            <a:ext cx="152680" cy="13635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94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20" grpId="0"/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3F32CA-DAFD-4329-9A5F-081532EE9672}"/>
              </a:ext>
            </a:extLst>
          </p:cNvPr>
          <p:cNvSpPr txBox="1"/>
          <p:nvPr/>
        </p:nvSpPr>
        <p:spPr>
          <a:xfrm>
            <a:off x="4003829" y="1736165"/>
            <a:ext cx="11540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1000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6C87FF-4E4F-4F75-8AFB-38710D8865E1}"/>
              </a:ext>
            </a:extLst>
          </p:cNvPr>
          <p:cNvSpPr txBox="1">
            <a:spLocks noChangeAspect="1"/>
          </p:cNvSpPr>
          <p:nvPr/>
        </p:nvSpPr>
        <p:spPr>
          <a:xfrm>
            <a:off x="3994951" y="3105834"/>
            <a:ext cx="1154098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 anchorCtr="1">
            <a:spAutoFit/>
          </a:bodyPr>
          <a:lstStyle/>
          <a:p>
            <a:pPr algn="ctr"/>
            <a:r>
              <a:rPr lang="ko-KR" altLang="en-US" sz="36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동작</a:t>
            </a:r>
          </a:p>
        </p:txBody>
      </p:sp>
    </p:spTree>
    <p:extLst>
      <p:ext uri="{BB962C8B-B14F-4D97-AF65-F5344CB8AC3E}">
        <p14:creationId xmlns:p14="http://schemas.microsoft.com/office/powerpoint/2010/main" val="1619791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466165" y="1027541"/>
            <a:ext cx="6113930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>
                <a:latin typeface="+mj-ea"/>
                <a:ea typeface="+mj-ea"/>
              </a:rPr>
              <a:t>1) DB </a:t>
            </a:r>
            <a:r>
              <a:rPr lang="ko-KR" altLang="en-US" sz="3200">
                <a:latin typeface="+mj-ea"/>
                <a:ea typeface="+mj-ea"/>
              </a:rPr>
              <a:t>생성</a:t>
            </a:r>
            <a:r>
              <a:rPr lang="en-US" altLang="ko-KR" sz="3200">
                <a:latin typeface="+mj-ea"/>
                <a:ea typeface="+mj-ea"/>
              </a:rPr>
              <a:t>, </a:t>
            </a:r>
            <a:r>
              <a:rPr lang="ko-KR" altLang="en-US" sz="3200">
                <a:latin typeface="+mj-ea"/>
                <a:ea typeface="+mj-ea"/>
              </a:rPr>
              <a:t>초기 다이얼로그 설정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7CAE3D6-67E3-4468-A210-325412711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854" y="1808455"/>
            <a:ext cx="5042168" cy="4479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65DFD5-9EF6-42B1-9354-EB78152464EE}"/>
              </a:ext>
            </a:extLst>
          </p:cNvPr>
          <p:cNvSpPr txBox="1"/>
          <p:nvPr/>
        </p:nvSpPr>
        <p:spPr>
          <a:xfrm>
            <a:off x="2867938" y="5456957"/>
            <a:ext cx="5997568" cy="8309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sz="2400"/>
              <a:t>상대경로로 미리 지정된 </a:t>
            </a:r>
            <a:r>
              <a:rPr lang="en-US" altLang="ko-KR" sz="2400"/>
              <a:t>DB</a:t>
            </a:r>
            <a:r>
              <a:rPr lang="ko-KR" altLang="en-US" sz="2400"/>
              <a:t>에 접근</a:t>
            </a:r>
            <a:endParaRPr lang="en-US" altLang="ko-KR" sz="2400"/>
          </a:p>
          <a:p>
            <a:r>
              <a:rPr lang="en-US" altLang="ko-KR" sz="2400"/>
              <a:t>Element</a:t>
            </a:r>
            <a:r>
              <a:rPr lang="ko-KR" altLang="en-US" sz="2400"/>
              <a:t>들의 위치 초기화</a:t>
            </a:r>
            <a:r>
              <a:rPr lang="en-US" altLang="ko-KR" sz="2400"/>
              <a:t>, </a:t>
            </a:r>
            <a:r>
              <a:rPr lang="ko-KR" altLang="en-US" sz="2400"/>
              <a:t>배경이미지 초기화</a:t>
            </a:r>
            <a:endParaRPr lang="en-US" altLang="ko-KR" sz="240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E897B7F-FAA7-445C-A669-7150EAE04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028" y="2288693"/>
            <a:ext cx="4785472" cy="2849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CAAD9D-94F0-41BA-8279-987F4E0F87DF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CB0A21-F5BC-4636-9442-C02B98E57082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동작</a:t>
            </a:r>
          </a:p>
        </p:txBody>
      </p:sp>
    </p:spTree>
    <p:extLst>
      <p:ext uri="{BB962C8B-B14F-4D97-AF65-F5344CB8AC3E}">
        <p14:creationId xmlns:p14="http://schemas.microsoft.com/office/powerpoint/2010/main" val="1232835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510987" y="1063399"/>
            <a:ext cx="6866965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>
                <a:latin typeface="+mj-ea"/>
                <a:ea typeface="+mj-ea"/>
              </a:rPr>
              <a:t>2) </a:t>
            </a:r>
            <a:r>
              <a:rPr lang="ko-KR" altLang="en-US" sz="3200">
                <a:latin typeface="+mj-ea"/>
                <a:ea typeface="+mj-ea"/>
              </a:rPr>
              <a:t>검색어 입력 및 카테고리 설정 후 검색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65DFD5-9EF6-42B1-9354-EB78152464EE}"/>
              </a:ext>
            </a:extLst>
          </p:cNvPr>
          <p:cNvSpPr txBox="1"/>
          <p:nvPr/>
        </p:nvSpPr>
        <p:spPr>
          <a:xfrm>
            <a:off x="1434353" y="5492815"/>
            <a:ext cx="7050984" cy="8309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en-US" altLang="ko-KR" sz="2400"/>
              <a:t>CallHTML, CallRealHTML </a:t>
            </a:r>
            <a:r>
              <a:rPr lang="ko-KR" altLang="en-US" sz="2400"/>
              <a:t>함수로 유튜브 페이지 파싱</a:t>
            </a:r>
            <a:endParaRPr lang="en-US" altLang="ko-KR" sz="2400"/>
          </a:p>
          <a:p>
            <a:pPr algn="r"/>
            <a:r>
              <a:rPr lang="ko-KR" altLang="en-US" sz="2400"/>
              <a:t>파싱된 데이터를 </a:t>
            </a:r>
            <a:r>
              <a:rPr lang="en-US" altLang="ko-KR" sz="2400"/>
              <a:t>DB</a:t>
            </a:r>
            <a:r>
              <a:rPr lang="ko-KR" altLang="en-US" sz="2400"/>
              <a:t>에 저장한다</a:t>
            </a:r>
            <a:endParaRPr lang="en-US" altLang="ko-KR" sz="240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6844EA-9686-4B51-B48A-ACEDE2137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773" y="1896616"/>
            <a:ext cx="6648692" cy="33477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58A0B2-CC41-4A78-84E0-97307085AE93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0C3F87-2EB9-4C72-A162-D7CCA9104EB4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동작</a:t>
            </a:r>
          </a:p>
        </p:txBody>
      </p:sp>
    </p:spTree>
    <p:extLst>
      <p:ext uri="{BB962C8B-B14F-4D97-AF65-F5344CB8AC3E}">
        <p14:creationId xmlns:p14="http://schemas.microsoft.com/office/powerpoint/2010/main" val="171360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87D4D83-F669-442B-9788-D5DE311D7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4" y="1696814"/>
            <a:ext cx="7602071" cy="383979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510987" y="870663"/>
            <a:ext cx="7460477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>
                <a:latin typeface="+mj-ea"/>
                <a:ea typeface="+mj-ea"/>
              </a:rPr>
              <a:t>3) </a:t>
            </a:r>
            <a:r>
              <a:rPr lang="ko-KR" altLang="en-US" sz="3200">
                <a:latin typeface="+mj-ea"/>
                <a:ea typeface="+mj-ea"/>
              </a:rPr>
              <a:t>검색어에 따른 </a:t>
            </a:r>
            <a:r>
              <a:rPr lang="en-US" altLang="ko-KR" sz="3200">
                <a:latin typeface="+mj-ea"/>
                <a:ea typeface="+mj-ea"/>
              </a:rPr>
              <a:t>YouTube </a:t>
            </a:r>
            <a:r>
              <a:rPr lang="ko-KR" altLang="en-US" sz="3200">
                <a:latin typeface="+mj-ea"/>
                <a:ea typeface="+mj-ea"/>
              </a:rPr>
              <a:t>검색 화면 파싱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65DFD5-9EF6-42B1-9354-EB78152464EE}"/>
              </a:ext>
            </a:extLst>
          </p:cNvPr>
          <p:cNvSpPr txBox="1"/>
          <p:nvPr/>
        </p:nvSpPr>
        <p:spPr>
          <a:xfrm>
            <a:off x="2664180" y="5192502"/>
            <a:ext cx="5997568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+mj-ea"/>
              </a:rPr>
              <a:t>유튜브에서 </a:t>
            </a:r>
            <a:r>
              <a:rPr lang="en-US" altLang="ko-KR" sz="2400">
                <a:latin typeface="+mj-ea"/>
              </a:rPr>
              <a:t>HTML </a:t>
            </a:r>
            <a:r>
              <a:rPr lang="ko-KR" altLang="en-US" sz="2400">
                <a:latin typeface="+mj-ea"/>
              </a:rPr>
              <a:t>정보를 받아온 후</a:t>
            </a:r>
            <a:endParaRPr lang="en-US" altLang="ko-KR" sz="2400">
              <a:latin typeface="+mj-ea"/>
            </a:endParaRPr>
          </a:p>
          <a:p>
            <a:pPr algn="ctr"/>
            <a:r>
              <a:rPr lang="ko-KR" altLang="en-US" sz="2400">
                <a:latin typeface="+mj-ea"/>
              </a:rPr>
              <a:t>그 정보를 파싱해서 검색된 영상의 </a:t>
            </a:r>
            <a:r>
              <a:rPr lang="en-US" altLang="ko-KR" sz="2400">
                <a:latin typeface="+mj-ea"/>
              </a:rPr>
              <a:t>URL</a:t>
            </a:r>
            <a:r>
              <a:rPr lang="ko-KR" altLang="en-US" sz="2400">
                <a:latin typeface="+mj-ea"/>
              </a:rPr>
              <a:t>의 </a:t>
            </a:r>
            <a:r>
              <a:rPr lang="en-US" altLang="ko-KR" sz="2400">
                <a:latin typeface="+mj-ea"/>
              </a:rPr>
              <a:t>HTML </a:t>
            </a:r>
            <a:r>
              <a:rPr lang="ko-KR" altLang="en-US" sz="2400">
                <a:latin typeface="+mj-ea"/>
              </a:rPr>
              <a:t>정보를 하나씩 받는다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D34312-F31D-4EF9-9421-570ED46B1A85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1CA585-AF21-4FEE-946E-7065C7667B99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동작</a:t>
            </a:r>
          </a:p>
        </p:txBody>
      </p:sp>
    </p:spTree>
    <p:extLst>
      <p:ext uri="{BB962C8B-B14F-4D97-AF65-F5344CB8AC3E}">
        <p14:creationId xmlns:p14="http://schemas.microsoft.com/office/powerpoint/2010/main" val="299470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510987" y="870663"/>
            <a:ext cx="5360896" cy="10772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3200">
                <a:latin typeface="+mj-ea"/>
                <a:ea typeface="+mj-ea"/>
              </a:rPr>
              <a:t>4) </a:t>
            </a:r>
            <a:r>
              <a:rPr lang="ko-KR" altLang="en-US" sz="3200">
                <a:latin typeface="+mj-ea"/>
                <a:ea typeface="+mj-ea"/>
              </a:rPr>
              <a:t>동영상 각각의 관련 정보를</a:t>
            </a:r>
            <a:endParaRPr lang="en-US" altLang="ko-KR" sz="3200">
              <a:latin typeface="+mj-ea"/>
              <a:ea typeface="+mj-ea"/>
            </a:endParaRPr>
          </a:p>
          <a:p>
            <a:r>
              <a:rPr lang="ko-KR" altLang="en-US" sz="3200">
                <a:latin typeface="+mj-ea"/>
                <a:ea typeface="+mj-ea"/>
              </a:rPr>
              <a:t>다이얼로그의 컨트롤에 배치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00D9C0C-B25D-48AD-B3BC-60B20ABD8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86" y="2091469"/>
            <a:ext cx="7676559" cy="45709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65DFD5-9EF6-42B1-9354-EB78152464EE}"/>
              </a:ext>
            </a:extLst>
          </p:cNvPr>
          <p:cNvSpPr txBox="1"/>
          <p:nvPr/>
        </p:nvSpPr>
        <p:spPr>
          <a:xfrm>
            <a:off x="2716026" y="5820695"/>
            <a:ext cx="6238358" cy="4616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+mj-ea"/>
              </a:rPr>
              <a:t>영상의 제목</a:t>
            </a:r>
            <a:r>
              <a:rPr lang="en-US" altLang="ko-KR" sz="2400">
                <a:latin typeface="+mj-ea"/>
              </a:rPr>
              <a:t>, </a:t>
            </a:r>
            <a:r>
              <a:rPr lang="ko-KR" altLang="en-US" sz="2400">
                <a:latin typeface="+mj-ea"/>
              </a:rPr>
              <a:t>업로드일</a:t>
            </a:r>
            <a:r>
              <a:rPr lang="en-US" altLang="ko-KR" sz="2400">
                <a:latin typeface="+mj-ea"/>
              </a:rPr>
              <a:t>, </a:t>
            </a:r>
            <a:r>
              <a:rPr lang="ko-KR" altLang="en-US" sz="2400">
                <a:latin typeface="+mj-ea"/>
              </a:rPr>
              <a:t>조회수</a:t>
            </a:r>
            <a:r>
              <a:rPr lang="en-US" altLang="ko-KR" sz="2400">
                <a:latin typeface="+mj-ea"/>
              </a:rPr>
              <a:t>, </a:t>
            </a:r>
            <a:r>
              <a:rPr lang="ko-KR" altLang="en-US" sz="2400">
                <a:latin typeface="+mj-ea"/>
              </a:rPr>
              <a:t>태그</a:t>
            </a:r>
            <a:r>
              <a:rPr lang="en-US" altLang="ko-KR" sz="2400">
                <a:latin typeface="+mj-ea"/>
              </a:rPr>
              <a:t>, URL </a:t>
            </a:r>
            <a:r>
              <a:rPr lang="ko-KR" altLang="en-US" sz="2400">
                <a:latin typeface="+mj-ea"/>
              </a:rPr>
              <a:t>저장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D0A8B0-A585-4E4A-BF22-AA3D01D50F14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02BEB3-80F8-4D12-9895-8A4BAB679ED2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동작</a:t>
            </a:r>
          </a:p>
        </p:txBody>
      </p:sp>
    </p:spTree>
    <p:extLst>
      <p:ext uri="{BB962C8B-B14F-4D97-AF65-F5344CB8AC3E}">
        <p14:creationId xmlns:p14="http://schemas.microsoft.com/office/powerpoint/2010/main" val="390317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510987" y="870663"/>
            <a:ext cx="5226425" cy="10772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3200">
                <a:latin typeface="+mj-ea"/>
                <a:ea typeface="+mj-ea"/>
              </a:rPr>
              <a:t>5) </a:t>
            </a:r>
            <a:r>
              <a:rPr lang="ko-KR" altLang="en-US" sz="3200">
                <a:latin typeface="+mj-ea"/>
                <a:ea typeface="+mj-ea"/>
              </a:rPr>
              <a:t>추가 버튼을 자동으로 누르게 하여 </a:t>
            </a:r>
            <a:r>
              <a:rPr lang="en-US" altLang="ko-KR" sz="3200">
                <a:latin typeface="+mj-ea"/>
                <a:ea typeface="+mj-ea"/>
              </a:rPr>
              <a:t>DB</a:t>
            </a:r>
            <a:r>
              <a:rPr lang="ko-KR" altLang="en-US" sz="3200">
                <a:latin typeface="+mj-ea"/>
                <a:ea typeface="+mj-ea"/>
              </a:rPr>
              <a:t>에 추가되게 함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00D9C0C-B25D-48AD-B3BC-60B20ABD8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86" y="2100434"/>
            <a:ext cx="7676559" cy="45709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65DFD5-9EF6-42B1-9354-EB78152464EE}"/>
              </a:ext>
            </a:extLst>
          </p:cNvPr>
          <p:cNvSpPr txBox="1"/>
          <p:nvPr/>
        </p:nvSpPr>
        <p:spPr>
          <a:xfrm>
            <a:off x="4276165" y="5989938"/>
            <a:ext cx="4534504" cy="4616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+mj-ea"/>
              </a:rPr>
              <a:t>저장된 </a:t>
            </a:r>
            <a:r>
              <a:rPr lang="en-US" altLang="ko-KR" sz="2400">
                <a:latin typeface="+mj-ea"/>
              </a:rPr>
              <a:t>DB</a:t>
            </a:r>
            <a:r>
              <a:rPr lang="ko-KR" altLang="en-US" sz="2400">
                <a:latin typeface="+mj-ea"/>
              </a:rPr>
              <a:t>의 추가</a:t>
            </a:r>
            <a:r>
              <a:rPr lang="en-US" altLang="ko-KR" sz="2400">
                <a:latin typeface="+mj-ea"/>
              </a:rPr>
              <a:t>, </a:t>
            </a:r>
            <a:r>
              <a:rPr lang="ko-KR" altLang="en-US" sz="2400">
                <a:latin typeface="+mj-ea"/>
              </a:rPr>
              <a:t>수정</a:t>
            </a:r>
            <a:r>
              <a:rPr lang="en-US" altLang="ko-KR" sz="2400">
                <a:latin typeface="+mj-ea"/>
              </a:rPr>
              <a:t>, </a:t>
            </a:r>
            <a:r>
              <a:rPr lang="ko-KR" altLang="en-US" sz="2400">
                <a:latin typeface="+mj-ea"/>
              </a:rPr>
              <a:t>삭제 가능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9E6C26-DDBC-4262-9876-B17FE2A96FDA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240AB-12AB-4FD5-B7A4-1ADD61E440A4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동작</a:t>
            </a:r>
          </a:p>
        </p:txBody>
      </p:sp>
    </p:spTree>
    <p:extLst>
      <p:ext uri="{BB962C8B-B14F-4D97-AF65-F5344CB8AC3E}">
        <p14:creationId xmlns:p14="http://schemas.microsoft.com/office/powerpoint/2010/main" val="22905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3F32CA-DAFD-4329-9A5F-081532EE9672}"/>
              </a:ext>
            </a:extLst>
          </p:cNvPr>
          <p:cNvSpPr txBox="1"/>
          <p:nvPr/>
        </p:nvSpPr>
        <p:spPr>
          <a:xfrm>
            <a:off x="3915051" y="1736165"/>
            <a:ext cx="11540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1000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6C87FF-4E4F-4F75-8AFB-38710D8865E1}"/>
              </a:ext>
            </a:extLst>
          </p:cNvPr>
          <p:cNvSpPr txBox="1">
            <a:spLocks noChangeAspect="1"/>
          </p:cNvSpPr>
          <p:nvPr/>
        </p:nvSpPr>
        <p:spPr>
          <a:xfrm>
            <a:off x="3994951" y="3105834"/>
            <a:ext cx="1154098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 anchorCtr="1">
            <a:spAutoFit/>
          </a:bodyPr>
          <a:lstStyle/>
          <a:p>
            <a:pPr algn="ctr"/>
            <a:r>
              <a:rPr lang="ko-KR" altLang="en-US" sz="36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4773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313763" y="897827"/>
            <a:ext cx="7485531" cy="10772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en-US" altLang="ko-KR" sz="3200">
                <a:latin typeface="+mj-ea"/>
                <a:ea typeface="+mj-ea"/>
              </a:rPr>
              <a:t>6) HTML Dlg IFrame,</a:t>
            </a:r>
            <a:r>
              <a:rPr lang="ko-KR" altLang="en-US" sz="3200">
                <a:latin typeface="+mj-ea"/>
                <a:ea typeface="+mj-ea"/>
              </a:rPr>
              <a:t> </a:t>
            </a:r>
            <a:r>
              <a:rPr lang="en-US" altLang="ko-KR" sz="3200">
                <a:latin typeface="+mj-ea"/>
                <a:ea typeface="+mj-ea"/>
              </a:rPr>
              <a:t>Input</a:t>
            </a:r>
            <a:r>
              <a:rPr lang="ko-KR" altLang="en-US" sz="3200">
                <a:latin typeface="+mj-ea"/>
                <a:ea typeface="+mj-ea"/>
              </a:rPr>
              <a:t> </a:t>
            </a:r>
            <a:r>
              <a:rPr lang="en-US" altLang="ko-KR" sz="3200">
                <a:latin typeface="+mj-ea"/>
                <a:ea typeface="+mj-ea"/>
              </a:rPr>
              <a:t>Element</a:t>
            </a:r>
            <a:r>
              <a:rPr lang="ko-KR" altLang="en-US" sz="3200">
                <a:latin typeface="+mj-ea"/>
                <a:ea typeface="+mj-ea"/>
              </a:rPr>
              <a:t>에</a:t>
            </a:r>
            <a:endParaRPr lang="en-US" altLang="ko-KR" sz="3200">
              <a:latin typeface="+mj-ea"/>
              <a:ea typeface="+mj-ea"/>
            </a:endParaRPr>
          </a:p>
          <a:p>
            <a:pPr algn="r"/>
            <a:r>
              <a:rPr lang="ko-KR" altLang="en-US" sz="3200">
                <a:latin typeface="+mj-ea"/>
                <a:ea typeface="+mj-ea"/>
              </a:rPr>
              <a:t>유튜브에서 파싱한 정보를 출력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628D52E-2487-4D7A-837C-7FFF8118F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5" y="2145270"/>
            <a:ext cx="7562850" cy="3505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65DFD5-9EF6-42B1-9354-EB78152464EE}"/>
              </a:ext>
            </a:extLst>
          </p:cNvPr>
          <p:cNvSpPr txBox="1"/>
          <p:nvPr/>
        </p:nvSpPr>
        <p:spPr>
          <a:xfrm>
            <a:off x="4356847" y="5544674"/>
            <a:ext cx="4247913" cy="8309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+mj-ea"/>
              </a:rPr>
              <a:t>IFrame</a:t>
            </a:r>
            <a:r>
              <a:rPr lang="ko-KR" altLang="en-US" sz="2400">
                <a:latin typeface="+mj-ea"/>
              </a:rPr>
              <a:t>으로 출력했기 때문에</a:t>
            </a:r>
            <a:endParaRPr lang="en-US" altLang="ko-KR" sz="2400">
              <a:latin typeface="+mj-ea"/>
            </a:endParaRPr>
          </a:p>
          <a:p>
            <a:pPr algn="ctr"/>
            <a:r>
              <a:rPr lang="ko-KR" altLang="en-US" sz="2400">
                <a:latin typeface="+mj-ea"/>
              </a:rPr>
              <a:t>영상 재생</a:t>
            </a:r>
            <a:r>
              <a:rPr lang="en-US" altLang="ko-KR" sz="2400">
                <a:latin typeface="+mj-ea"/>
              </a:rPr>
              <a:t>, </a:t>
            </a:r>
            <a:r>
              <a:rPr lang="ko-KR" altLang="en-US" sz="2400">
                <a:latin typeface="+mj-ea"/>
              </a:rPr>
              <a:t>전체화면이 가능하다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A4BCC5-D357-4359-A7EC-9D029BCF3BB7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C8CAAA-5D8F-4D74-9667-2B5A4DA62B30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동작</a:t>
            </a:r>
          </a:p>
        </p:txBody>
      </p:sp>
    </p:spTree>
    <p:extLst>
      <p:ext uri="{BB962C8B-B14F-4D97-AF65-F5344CB8AC3E}">
        <p14:creationId xmlns:p14="http://schemas.microsoft.com/office/powerpoint/2010/main" val="258942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56C87FF-4E4F-4F75-8AFB-38710D8865E1}"/>
              </a:ext>
            </a:extLst>
          </p:cNvPr>
          <p:cNvSpPr txBox="1">
            <a:spLocks noChangeAspect="1"/>
          </p:cNvSpPr>
          <p:nvPr/>
        </p:nvSpPr>
        <p:spPr>
          <a:xfrm>
            <a:off x="275208" y="3311842"/>
            <a:ext cx="8593584" cy="7078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 anchorCtr="1">
            <a:spAutoFit/>
          </a:bodyPr>
          <a:lstStyle/>
          <a:p>
            <a:pPr algn="ctr"/>
            <a:r>
              <a:rPr lang="ko-KR" altLang="en-US" sz="40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우리가 원하는 프로그램을 만들고 싶었다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29C499-5BEF-434C-86D0-6D35B228C983}"/>
              </a:ext>
            </a:extLst>
          </p:cNvPr>
          <p:cNvSpPr txBox="1"/>
          <p:nvPr/>
        </p:nvSpPr>
        <p:spPr>
          <a:xfrm>
            <a:off x="275208" y="2494628"/>
            <a:ext cx="85935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MFC</a:t>
            </a:r>
            <a:r>
              <a:rPr lang="ko-KR" altLang="en-US" sz="44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무한한 가능성을 통해</a:t>
            </a:r>
          </a:p>
        </p:txBody>
      </p:sp>
    </p:spTree>
    <p:extLst>
      <p:ext uri="{BB962C8B-B14F-4D97-AF65-F5344CB8AC3E}">
        <p14:creationId xmlns:p14="http://schemas.microsoft.com/office/powerpoint/2010/main" val="1209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CC5FBB-6F60-4273-9B1F-969151715144}"/>
              </a:ext>
            </a:extLst>
          </p:cNvPr>
          <p:cNvSpPr txBox="1">
            <a:spLocks noChangeAspect="1"/>
          </p:cNvSpPr>
          <p:nvPr/>
        </p:nvSpPr>
        <p:spPr>
          <a:xfrm>
            <a:off x="2499064" y="2467030"/>
            <a:ext cx="4145872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spAutoFit/>
          </a:bodyPr>
          <a:lstStyle/>
          <a:p>
            <a:pPr algn="ctr"/>
            <a:r>
              <a:rPr lang="ko-KR" altLang="en-US" sz="36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질문있으신 분</a:t>
            </a:r>
            <a:r>
              <a:rPr lang="en-US" altLang="ko-KR" sz="36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360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6C87FF-4E4F-4F75-8AFB-38710D8865E1}"/>
              </a:ext>
            </a:extLst>
          </p:cNvPr>
          <p:cNvSpPr txBox="1">
            <a:spLocks noChangeAspect="1"/>
          </p:cNvSpPr>
          <p:nvPr/>
        </p:nvSpPr>
        <p:spPr>
          <a:xfrm>
            <a:off x="2499064" y="2467030"/>
            <a:ext cx="4145872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 anchorCtr="1">
            <a:spAutoFit/>
          </a:bodyPr>
          <a:lstStyle/>
          <a:p>
            <a:pPr algn="ctr"/>
            <a:r>
              <a:rPr lang="ko-KR" altLang="en-US" sz="36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9600775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0 0.0932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9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3F32CA-DAFD-4329-9A5F-081532EE9672}"/>
              </a:ext>
            </a:extLst>
          </p:cNvPr>
          <p:cNvSpPr txBox="1"/>
          <p:nvPr/>
        </p:nvSpPr>
        <p:spPr>
          <a:xfrm>
            <a:off x="0" y="198245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Auto’</a:t>
            </a:r>
            <a:r>
              <a:rPr lang="en-US" altLang="ko-KR" sz="8800">
                <a:solidFill>
                  <a:srgbClr val="728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ku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81C6085-25C5-423C-BC73-83219C35826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303136"/>
              </a:clrFrom>
              <a:clrTo>
                <a:srgbClr val="30313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3079"/>
            <a:ext cx="9144000" cy="42849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45DF39A-F4D8-432C-B46F-C30E78FF005E}"/>
              </a:ext>
            </a:extLst>
          </p:cNvPr>
          <p:cNvSpPr/>
          <p:nvPr/>
        </p:nvSpPr>
        <p:spPr>
          <a:xfrm>
            <a:off x="2048279" y="3475608"/>
            <a:ext cx="5083443" cy="6771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tIns="0" bIns="0" anchor="ctr" anchorCtr="0">
            <a:spAutoFit/>
          </a:bodyPr>
          <a:lstStyle/>
          <a:p>
            <a:pPr algn="ctr"/>
            <a:r>
              <a:rPr lang="ko-KR" altLang="en-US" sz="4400">
                <a:latin typeface="+mj-ea"/>
                <a:ea typeface="+mj-ea"/>
              </a:rPr>
              <a:t>유튜브 파싱 프로그램</a:t>
            </a:r>
            <a:endParaRPr lang="en-US" altLang="ko-KR" sz="440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2040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CB864B5-47D5-4B89-8621-F553A257D8D2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r>
              <a:rPr lang="ko-KR" altLang="en-US"/>
              <a:t>프로그램 소개</a:t>
            </a:r>
            <a:r>
              <a:rPr lang="en-US" altLang="ko-KR"/>
              <a:t>		</a:t>
            </a:r>
            <a:r>
              <a:rPr lang="ko-KR" altLang="en-US"/>
              <a:t>디자인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4440F4-690A-4ED5-9E6F-A771F18E03D4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소개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8F53A35B-8A3D-4A49-BC5C-D054DB6BDBDB}"/>
              </a:ext>
            </a:extLst>
          </p:cNvPr>
          <p:cNvSpPr/>
          <p:nvPr/>
        </p:nvSpPr>
        <p:spPr>
          <a:xfrm>
            <a:off x="2048279" y="340519"/>
            <a:ext cx="152680" cy="13635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1063301" y="4298186"/>
            <a:ext cx="7017398" cy="196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>
                <a:latin typeface="+mj-ea"/>
                <a:ea typeface="+mj-ea"/>
              </a:rPr>
              <a:t>유튜브에 </a:t>
            </a:r>
            <a:r>
              <a:rPr lang="ko-KR" altLang="en-US" sz="2800" u="sng">
                <a:latin typeface="+mj-ea"/>
                <a:ea typeface="+mj-ea"/>
              </a:rPr>
              <a:t>내가 원하는 키워드</a:t>
            </a:r>
            <a:r>
              <a:rPr lang="ko-KR" altLang="en-US" sz="2800">
                <a:latin typeface="+mj-ea"/>
                <a:ea typeface="+mj-ea"/>
              </a:rPr>
              <a:t>로 검색하고</a:t>
            </a:r>
            <a:endParaRPr lang="en-US" altLang="ko-KR" sz="2800"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>
                <a:latin typeface="+mj-ea"/>
                <a:ea typeface="+mj-ea"/>
              </a:rPr>
              <a:t>영상정보를 </a:t>
            </a:r>
            <a:r>
              <a:rPr lang="en-US" altLang="ko-KR" sz="2800" u="sng">
                <a:latin typeface="+mj-ea"/>
                <a:ea typeface="+mj-ea"/>
              </a:rPr>
              <a:t>DB</a:t>
            </a:r>
            <a:r>
              <a:rPr lang="ko-KR" altLang="en-US" sz="2800" u="sng">
                <a:latin typeface="+mj-ea"/>
                <a:ea typeface="+mj-ea"/>
              </a:rPr>
              <a:t>에 자동으로 저장</a:t>
            </a:r>
            <a:r>
              <a:rPr lang="ko-KR" altLang="en-US" sz="2800">
                <a:latin typeface="+mj-ea"/>
                <a:ea typeface="+mj-ea"/>
              </a:rPr>
              <a:t>하는 프로그램</a:t>
            </a:r>
            <a:endParaRPr lang="en-US" altLang="ko-KR" sz="2800"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>
                <a:latin typeface="+mj-ea"/>
                <a:ea typeface="+mj-ea"/>
              </a:rPr>
              <a:t>매일매일 최신영상을 </a:t>
            </a:r>
            <a:r>
              <a:rPr lang="ko-KR" altLang="en-US" sz="2800" u="sng">
                <a:latin typeface="+mj-ea"/>
                <a:ea typeface="+mj-ea"/>
              </a:rPr>
              <a:t>자동으로 업데이트</a:t>
            </a:r>
            <a:endParaRPr lang="en-US" altLang="ko-KR" sz="2800" u="sng"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341A7E1-4847-42B0-AD6E-96544C23F151}"/>
              </a:ext>
            </a:extLst>
          </p:cNvPr>
          <p:cNvSpPr/>
          <p:nvPr/>
        </p:nvSpPr>
        <p:spPr>
          <a:xfrm>
            <a:off x="2048279" y="3475608"/>
            <a:ext cx="5083443" cy="6771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tIns="0" bIns="0" anchor="ctr" anchorCtr="0">
            <a:spAutoFit/>
          </a:bodyPr>
          <a:lstStyle/>
          <a:p>
            <a:pPr algn="ctr"/>
            <a:r>
              <a:rPr lang="ko-KR" altLang="en-US" sz="4400">
                <a:latin typeface="+mj-ea"/>
                <a:ea typeface="+mj-ea"/>
              </a:rPr>
              <a:t>유튜브 파싱 프로그램</a:t>
            </a:r>
            <a:endParaRPr lang="en-US" altLang="ko-KR" sz="440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891D73-567B-49A4-B971-442C7158EAF0}"/>
              </a:ext>
            </a:extLst>
          </p:cNvPr>
          <p:cNvSpPr txBox="1"/>
          <p:nvPr/>
        </p:nvSpPr>
        <p:spPr>
          <a:xfrm>
            <a:off x="0" y="198245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Auto’</a:t>
            </a:r>
            <a:r>
              <a:rPr lang="en-US" altLang="ko-KR" sz="8800">
                <a:solidFill>
                  <a:srgbClr val="7289D9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ku</a:t>
            </a:r>
            <a:endParaRPr lang="ko-KR" altLang="en-US" sz="8800">
              <a:solidFill>
                <a:srgbClr val="7289D9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807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C6A95FD-B470-4DBA-844B-F2FD3263C942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r>
              <a:rPr lang="ko-KR" altLang="en-US"/>
              <a:t>프로그램 소개</a:t>
            </a:r>
            <a:r>
              <a:rPr lang="en-US" altLang="ko-KR"/>
              <a:t>		</a:t>
            </a:r>
            <a:r>
              <a:rPr lang="ko-KR" altLang="en-US"/>
              <a:t>디자인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4440F4-690A-4ED5-9E6F-A771F18E03D4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소개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8F53A35B-8A3D-4A49-BC5C-D054DB6BDBDB}"/>
              </a:ext>
            </a:extLst>
          </p:cNvPr>
          <p:cNvSpPr/>
          <p:nvPr/>
        </p:nvSpPr>
        <p:spPr>
          <a:xfrm>
            <a:off x="3561906" y="340519"/>
            <a:ext cx="152680" cy="13635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49CF38-89CE-4D75-A1B6-9FAB66FB3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773" y="543969"/>
            <a:ext cx="6833735" cy="60711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9A21A4-B61A-4EE9-9821-F73B469FF420}"/>
              </a:ext>
            </a:extLst>
          </p:cNvPr>
          <p:cNvSpPr txBox="1"/>
          <p:nvPr/>
        </p:nvSpPr>
        <p:spPr>
          <a:xfrm>
            <a:off x="3354724" y="3826276"/>
            <a:ext cx="138491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&lt;BUTTON&gt;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4B0047-DD3C-4515-A6FF-705045BAAF79}"/>
              </a:ext>
            </a:extLst>
          </p:cNvPr>
          <p:cNvSpPr txBox="1"/>
          <p:nvPr/>
        </p:nvSpPr>
        <p:spPr>
          <a:xfrm>
            <a:off x="4863928" y="3826276"/>
            <a:ext cx="138491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&lt;BUTTON&gt;</a:t>
            </a:r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182A82-0BB7-4D82-9E8B-F39DDFA75B8F}"/>
              </a:ext>
            </a:extLst>
          </p:cNvPr>
          <p:cNvSpPr txBox="1"/>
          <p:nvPr/>
        </p:nvSpPr>
        <p:spPr>
          <a:xfrm>
            <a:off x="6510626" y="4756220"/>
            <a:ext cx="1541422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&lt;BUTTON&gt;</a:t>
            </a:r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360ACB-C8B5-498E-8A5D-CE4185140788}"/>
              </a:ext>
            </a:extLst>
          </p:cNvPr>
          <p:cNvSpPr txBox="1"/>
          <p:nvPr/>
        </p:nvSpPr>
        <p:spPr>
          <a:xfrm>
            <a:off x="1423721" y="4756220"/>
            <a:ext cx="1541422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&lt;BUTTON&gt;</a:t>
            </a:r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72A81E-9129-4377-8AB5-11E0EF72CE4B}"/>
              </a:ext>
            </a:extLst>
          </p:cNvPr>
          <p:cNvSpPr txBox="1"/>
          <p:nvPr/>
        </p:nvSpPr>
        <p:spPr>
          <a:xfrm>
            <a:off x="4748518" y="4571554"/>
            <a:ext cx="166652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&lt;INPUT&gt;</a:t>
            </a:r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B07CED-007F-4501-9A86-4F5243F4F360}"/>
              </a:ext>
            </a:extLst>
          </p:cNvPr>
          <p:cNvSpPr txBox="1"/>
          <p:nvPr/>
        </p:nvSpPr>
        <p:spPr>
          <a:xfrm>
            <a:off x="3354724" y="3394873"/>
            <a:ext cx="289412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&lt;INPUT&gt;</a:t>
            </a:r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B88A11-A87B-4AC7-A0FE-070F60093FD9}"/>
              </a:ext>
            </a:extLst>
          </p:cNvPr>
          <p:cNvSpPr txBox="1"/>
          <p:nvPr/>
        </p:nvSpPr>
        <p:spPr>
          <a:xfrm>
            <a:off x="3060725" y="4789289"/>
            <a:ext cx="138491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&lt;IFRAME&gt;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5E60A9-ABAB-4F11-BC38-BF3DD0A7C447}"/>
              </a:ext>
            </a:extLst>
          </p:cNvPr>
          <p:cNvSpPr txBox="1"/>
          <p:nvPr/>
        </p:nvSpPr>
        <p:spPr>
          <a:xfrm>
            <a:off x="6327041" y="3400279"/>
            <a:ext cx="149418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ComboBox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115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C6A95FD-B470-4DBA-844B-F2FD3263C942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r>
              <a:rPr lang="ko-KR" altLang="en-US"/>
              <a:t>프로그램 소개</a:t>
            </a:r>
            <a:r>
              <a:rPr lang="en-US" altLang="ko-KR"/>
              <a:t>		</a:t>
            </a:r>
            <a:r>
              <a:rPr lang="ko-KR" altLang="en-US"/>
              <a:t>디자인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4440F4-690A-4ED5-9E6F-A771F18E03D4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소개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E96C342-304E-4BF7-A9D9-8785864F3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814387"/>
            <a:ext cx="8782050" cy="52292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A9531E8-4693-4259-868B-801C8BD05078}"/>
              </a:ext>
            </a:extLst>
          </p:cNvPr>
          <p:cNvSpPr txBox="1"/>
          <p:nvPr/>
        </p:nvSpPr>
        <p:spPr>
          <a:xfrm>
            <a:off x="3292307" y="2079811"/>
            <a:ext cx="255938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List Control</a:t>
            </a:r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086E05-7B5E-48CF-BE59-4C0543CF9FFD}"/>
              </a:ext>
            </a:extLst>
          </p:cNvPr>
          <p:cNvSpPr txBox="1"/>
          <p:nvPr/>
        </p:nvSpPr>
        <p:spPr>
          <a:xfrm>
            <a:off x="3292307" y="3714567"/>
            <a:ext cx="255938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Edit Control</a:t>
            </a:r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F3F11A-B76F-4058-A2C1-A807D84261E3}"/>
              </a:ext>
            </a:extLst>
          </p:cNvPr>
          <p:cNvSpPr txBox="1"/>
          <p:nvPr/>
        </p:nvSpPr>
        <p:spPr>
          <a:xfrm>
            <a:off x="3292307" y="4343905"/>
            <a:ext cx="255938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/>
              <a:t>Button Control</a:t>
            </a:r>
            <a:endParaRPr lang="ko-KR" altLang="en-US"/>
          </a:p>
        </p:txBody>
      </p:sp>
      <p:sp>
        <p:nvSpPr>
          <p:cNvPr id="22" name="이등변 삼각형 21">
            <a:extLst>
              <a:ext uri="{FF2B5EF4-FFF2-40B4-BE49-F238E27FC236}">
                <a16:creationId xmlns:a16="http://schemas.microsoft.com/office/drawing/2014/main" id="{EF4AE125-2815-4E77-8859-50C7760582FB}"/>
              </a:ext>
            </a:extLst>
          </p:cNvPr>
          <p:cNvSpPr/>
          <p:nvPr/>
        </p:nvSpPr>
        <p:spPr>
          <a:xfrm>
            <a:off x="3561906" y="340519"/>
            <a:ext cx="152680" cy="13635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22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3F32CA-DAFD-4329-9A5F-081532EE9672}"/>
              </a:ext>
            </a:extLst>
          </p:cNvPr>
          <p:cNvSpPr txBox="1"/>
          <p:nvPr/>
        </p:nvSpPr>
        <p:spPr>
          <a:xfrm>
            <a:off x="4030461" y="1736165"/>
            <a:ext cx="11540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1000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6C87FF-4E4F-4F75-8AFB-38710D8865E1}"/>
              </a:ext>
            </a:extLst>
          </p:cNvPr>
          <p:cNvSpPr txBox="1">
            <a:spLocks noChangeAspect="1"/>
          </p:cNvSpPr>
          <p:nvPr/>
        </p:nvSpPr>
        <p:spPr>
          <a:xfrm>
            <a:off x="3994951" y="3105834"/>
            <a:ext cx="1154098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 anchorCtr="1">
            <a:spAutoFit/>
          </a:bodyPr>
          <a:lstStyle/>
          <a:p>
            <a:pPr algn="ctr"/>
            <a:r>
              <a:rPr lang="ko-KR" altLang="en-US" sz="36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구조</a:t>
            </a:r>
          </a:p>
        </p:txBody>
      </p:sp>
    </p:spTree>
    <p:extLst>
      <p:ext uri="{BB962C8B-B14F-4D97-AF65-F5344CB8AC3E}">
        <p14:creationId xmlns:p14="http://schemas.microsoft.com/office/powerpoint/2010/main" val="3558062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CB864B5-47D5-4B89-8621-F553A257D8D2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r>
              <a:rPr lang="ko-KR" altLang="en-US"/>
              <a:t>클래스</a:t>
            </a:r>
            <a:r>
              <a:rPr lang="en-US" altLang="ko-KR"/>
              <a:t>		HTML</a:t>
            </a:r>
            <a:r>
              <a:rPr lang="en-US" altLang="ko-KR">
                <a:effectLst>
                  <a:reflection stA="0" endPos="65000" dist="50800" dir="5400000" sy="-100000" algn="bl" rotWithShape="0"/>
                </a:effectLst>
              </a:rPr>
              <a:t>		DDX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4440F4-690A-4ED5-9E6F-A771F18E03D4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구조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8F53A35B-8A3D-4A49-BC5C-D054DB6BDBDB}"/>
              </a:ext>
            </a:extLst>
          </p:cNvPr>
          <p:cNvSpPr/>
          <p:nvPr/>
        </p:nvSpPr>
        <p:spPr>
          <a:xfrm>
            <a:off x="1692718" y="331554"/>
            <a:ext cx="152680" cy="13635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367555" y="1848103"/>
            <a:ext cx="2151528" cy="769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ko-KR" altLang="en-US" sz="4400">
                <a:latin typeface="+mj-ea"/>
                <a:ea typeface="+mj-ea"/>
              </a:rPr>
              <a:t>클래스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5737D3-48BC-408B-8A12-228C1E2FC147}"/>
              </a:ext>
            </a:extLst>
          </p:cNvPr>
          <p:cNvSpPr txBox="1"/>
          <p:nvPr/>
        </p:nvSpPr>
        <p:spPr>
          <a:xfrm>
            <a:off x="249009" y="2723588"/>
            <a:ext cx="89842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+mj-ea"/>
                <a:ea typeface="+mj-ea"/>
              </a:rPr>
              <a:t>class CMFCApplication3Dlg : </a:t>
            </a:r>
            <a:r>
              <a:rPr lang="en-US" altLang="ko-KR" sz="2800">
                <a:latin typeface="+mj-ea"/>
              </a:rPr>
              <a:t>public CDHtmlDialog </a:t>
            </a:r>
            <a:endParaRPr lang="en-US" altLang="ko-KR" sz="2800">
              <a:latin typeface="+mj-ea"/>
              <a:ea typeface="+mj-ea"/>
            </a:endParaRPr>
          </a:p>
          <a:p>
            <a:r>
              <a:rPr lang="en-US" altLang="ko-KR" sz="2800">
                <a:latin typeface="+mj-ea"/>
                <a:ea typeface="+mj-ea"/>
              </a:rPr>
              <a:t>class CprojectDB : public CRecordset</a:t>
            </a:r>
          </a:p>
          <a:p>
            <a:r>
              <a:rPr lang="en-US" altLang="ko-KR" sz="2800">
                <a:latin typeface="+mj-ea"/>
                <a:ea typeface="+mj-ea"/>
              </a:rPr>
              <a:t>class DB : public CDialogEx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1032FA-2609-4D44-B7BE-10CDE2939A32}"/>
              </a:ext>
            </a:extLst>
          </p:cNvPr>
          <p:cNvSpPr txBox="1"/>
          <p:nvPr/>
        </p:nvSpPr>
        <p:spPr>
          <a:xfrm>
            <a:off x="5305451" y="3299562"/>
            <a:ext cx="3589540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ko-KR" altLang="en-US" sz="3200">
                <a:latin typeface="+mj-ea"/>
                <a:ea typeface="+mj-ea"/>
              </a:rPr>
              <a:t>메인 다이얼로그</a:t>
            </a:r>
            <a:endParaRPr lang="en-US" altLang="ko-KR" sz="320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44F2B9-DFF5-4D60-AB53-E37B8B95734A}"/>
              </a:ext>
            </a:extLst>
          </p:cNvPr>
          <p:cNvSpPr txBox="1"/>
          <p:nvPr/>
        </p:nvSpPr>
        <p:spPr>
          <a:xfrm>
            <a:off x="5126157" y="3704073"/>
            <a:ext cx="3589540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3200">
                <a:latin typeface="+mj-ea"/>
                <a:ea typeface="+mj-ea"/>
              </a:rPr>
              <a:t>DB</a:t>
            </a:r>
            <a:r>
              <a:rPr lang="ko-KR" altLang="en-US" sz="3200">
                <a:latin typeface="+mj-ea"/>
                <a:ea typeface="+mj-ea"/>
              </a:rPr>
              <a:t>관리 클래스</a:t>
            </a:r>
            <a:endParaRPr lang="en-US" altLang="ko-KR" sz="3200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F1AE7B-6851-42AA-BC93-1D02281CB74C}"/>
              </a:ext>
            </a:extLst>
          </p:cNvPr>
          <p:cNvSpPr txBox="1"/>
          <p:nvPr/>
        </p:nvSpPr>
        <p:spPr>
          <a:xfrm>
            <a:off x="4857216" y="4108584"/>
            <a:ext cx="3589540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3200">
                <a:latin typeface="+mj-ea"/>
                <a:ea typeface="+mj-ea"/>
              </a:rPr>
              <a:t>DB</a:t>
            </a:r>
            <a:r>
              <a:rPr lang="ko-KR" altLang="en-US" sz="3200">
                <a:latin typeface="+mj-ea"/>
                <a:ea typeface="+mj-ea"/>
              </a:rPr>
              <a:t> 다이얼로그</a:t>
            </a:r>
            <a:endParaRPr lang="en-US" altLang="ko-KR" sz="320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8776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0" grpId="0" animBg="1"/>
      <p:bldP spid="10" grpId="1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BA35328-A333-4995-8383-CDFAB51A64D2}"/>
              </a:ext>
            </a:extLst>
          </p:cNvPr>
          <p:cNvSpPr txBox="1"/>
          <p:nvPr/>
        </p:nvSpPr>
        <p:spPr>
          <a:xfrm>
            <a:off x="1162976" y="1202773"/>
            <a:ext cx="6818050" cy="769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4400">
                <a:latin typeface="+mj-ea"/>
                <a:ea typeface="+mj-ea"/>
              </a:rPr>
              <a:t>&lt;HTML </a:t>
            </a:r>
            <a:r>
              <a:rPr lang="ko-KR" altLang="en-US" sz="4400">
                <a:latin typeface="+mj-ea"/>
                <a:ea typeface="+mj-ea"/>
              </a:rPr>
              <a:t>다이얼로그 컨트롤</a:t>
            </a:r>
            <a:r>
              <a:rPr lang="en-US" altLang="ko-KR" sz="4400">
                <a:latin typeface="+mj-ea"/>
                <a:ea typeface="+mj-ea"/>
              </a:rPr>
              <a:t>&gt;</a:t>
            </a:r>
            <a:endParaRPr lang="ko-KR" altLang="en-US" sz="440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5737D3-48BC-408B-8A12-228C1E2FC147}"/>
              </a:ext>
            </a:extLst>
          </p:cNvPr>
          <p:cNvSpPr txBox="1"/>
          <p:nvPr/>
        </p:nvSpPr>
        <p:spPr>
          <a:xfrm>
            <a:off x="1083076" y="2210539"/>
            <a:ext cx="593916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+mj-ea"/>
                <a:ea typeface="+mj-ea"/>
              </a:rPr>
              <a:t>&lt;head&gt;</a:t>
            </a:r>
          </a:p>
          <a:p>
            <a:r>
              <a:rPr lang="en-US" altLang="ko-KR" sz="2800">
                <a:latin typeface="+mj-ea"/>
                <a:ea typeface="+mj-ea"/>
              </a:rPr>
              <a:t>	&lt;meta&gt;</a:t>
            </a:r>
          </a:p>
          <a:p>
            <a:r>
              <a:rPr lang="en-US" altLang="ko-KR" sz="2800">
                <a:latin typeface="+mj-ea"/>
                <a:ea typeface="+mj-ea"/>
              </a:rPr>
              <a:t>&lt;body&gt;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&lt;div&gt;</a:t>
            </a:r>
          </a:p>
          <a:p>
            <a:r>
              <a:rPr lang="en-US" altLang="ko-KR" sz="2800">
                <a:latin typeface="+mj-ea"/>
                <a:ea typeface="+mj-ea"/>
              </a:rPr>
              <a:t>		&lt;element&gt;</a:t>
            </a:r>
          </a:p>
          <a:p>
            <a:r>
              <a:rPr lang="en-US" altLang="ko-KR" sz="2800">
                <a:latin typeface="+mj-ea"/>
                <a:ea typeface="+mj-ea"/>
              </a:rPr>
              <a:t>		...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EAF51CB-BAE8-4BD3-A605-7F7F6730498A}"/>
              </a:ext>
            </a:extLst>
          </p:cNvPr>
          <p:cNvCxnSpPr>
            <a:cxnSpLocks/>
          </p:cNvCxnSpPr>
          <p:nvPr/>
        </p:nvCxnSpPr>
        <p:spPr>
          <a:xfrm flipH="1">
            <a:off x="3018408" y="2885243"/>
            <a:ext cx="143818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D24D586-91B1-4AAD-9EE7-F1CE3B2790FE}"/>
              </a:ext>
            </a:extLst>
          </p:cNvPr>
          <p:cNvSpPr txBox="1"/>
          <p:nvPr/>
        </p:nvSpPr>
        <p:spPr>
          <a:xfrm>
            <a:off x="4572000" y="2618913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ko-KR" sz="2400">
                <a:latin typeface="+mj-ea"/>
                <a:ea typeface="+mj-ea"/>
              </a:rPr>
              <a:t>content =</a:t>
            </a:r>
          </a:p>
          <a:p>
            <a:r>
              <a:rPr lang="fr-FR" altLang="ko-KR" sz="2400">
                <a:latin typeface="+mj-ea"/>
                <a:ea typeface="+mj-ea"/>
              </a:rPr>
              <a:t>	IE=11;</a:t>
            </a:r>
          </a:p>
          <a:p>
            <a:r>
              <a:rPr lang="fr-FR" altLang="ko-KR" sz="2400">
                <a:latin typeface="+mj-ea"/>
                <a:ea typeface="+mj-ea"/>
              </a:rPr>
              <a:t>	charset=ks_c_5601-1987</a:t>
            </a:r>
            <a:endParaRPr lang="ko-KR" altLang="en-US" sz="2400"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1032FA-2609-4D44-B7BE-10CDE2939A32}"/>
              </a:ext>
            </a:extLst>
          </p:cNvPr>
          <p:cNvSpPr txBox="1"/>
          <p:nvPr/>
        </p:nvSpPr>
        <p:spPr>
          <a:xfrm>
            <a:off x="4631185" y="3887358"/>
            <a:ext cx="4364852" cy="10772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 fontAlgn="base" latinLnBrk="1"/>
            <a:r>
              <a:rPr lang="en-US" altLang="ko-KR" sz="3200">
                <a:latin typeface="+mj-ea"/>
                <a:ea typeface="+mj-ea"/>
              </a:rPr>
              <a:t>IE</a:t>
            </a:r>
            <a:r>
              <a:rPr lang="ko-KR" altLang="en-US" sz="3200">
                <a:latin typeface="+mj-ea"/>
                <a:ea typeface="+mj-ea"/>
              </a:rPr>
              <a:t> </a:t>
            </a:r>
            <a:r>
              <a:rPr lang="en-US" altLang="ko-KR" sz="3200">
                <a:latin typeface="+mj-ea"/>
                <a:ea typeface="+mj-ea"/>
              </a:rPr>
              <a:t>version.11</a:t>
            </a:r>
            <a:r>
              <a:rPr lang="ko-KR" altLang="en-US" sz="3200">
                <a:latin typeface="+mj-ea"/>
                <a:ea typeface="+mj-ea"/>
              </a:rPr>
              <a:t>에서 구동</a:t>
            </a:r>
            <a:endParaRPr lang="en-US" altLang="ko-KR" sz="3200">
              <a:latin typeface="+mj-ea"/>
              <a:ea typeface="+mj-ea"/>
            </a:endParaRPr>
          </a:p>
          <a:p>
            <a:pPr algn="ctr" fontAlgn="base" latinLnBrk="1"/>
            <a:r>
              <a:rPr lang="ko-KR" altLang="en-US" sz="3200">
                <a:latin typeface="+mj-ea"/>
                <a:ea typeface="+mj-ea"/>
              </a:rPr>
              <a:t>한국어 </a:t>
            </a:r>
            <a:r>
              <a:rPr lang="en-US" altLang="ko-KR" sz="3200">
                <a:latin typeface="+mj-ea"/>
                <a:ea typeface="+mj-ea"/>
              </a:rPr>
              <a:t>Charset </a:t>
            </a:r>
            <a:r>
              <a:rPr lang="ko-KR" altLang="en-US" sz="3200">
                <a:latin typeface="+mj-ea"/>
                <a:ea typeface="+mj-ea"/>
              </a:rPr>
              <a:t>설정</a:t>
            </a:r>
            <a:endParaRPr lang="en-US" altLang="ko-KR" sz="3200"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6F984B-9865-445C-AF4D-0C2DD8962C4E}"/>
              </a:ext>
            </a:extLst>
          </p:cNvPr>
          <p:cNvSpPr txBox="1">
            <a:spLocks noChangeAspect="1"/>
          </p:cNvSpPr>
          <p:nvPr/>
        </p:nvSpPr>
        <p:spPr>
          <a:xfrm>
            <a:off x="0" y="-35510"/>
            <a:ext cx="9144000" cy="46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noAutofit/>
          </a:bodyPr>
          <a:lstStyle/>
          <a:p>
            <a:r>
              <a:rPr lang="en-US" altLang="ko-KR"/>
              <a:t>			</a:t>
            </a:r>
            <a:r>
              <a:rPr lang="ko-KR" altLang="en-US"/>
              <a:t>클래스</a:t>
            </a:r>
            <a:r>
              <a:rPr lang="en-US" altLang="ko-KR"/>
              <a:t>		HTML</a:t>
            </a:r>
            <a:r>
              <a:rPr lang="en-US" altLang="ko-KR">
                <a:effectLst>
                  <a:reflection stA="0" endPos="65000" dist="50800" dir="5400000" sy="-100000" algn="bl" rotWithShape="0"/>
                </a:effectLst>
              </a:rPr>
              <a:t>		DDX</a:t>
            </a:r>
            <a:endParaRPr lang="ko-KR" altLang="en-US">
              <a:effectLst>
                <a:reflection stA="0" endPos="65000" dist="50800" dir="5400000" sy="-100000" algn="bl" rotWithShape="0"/>
              </a:effectLs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1E4BF0-636C-4A67-A2C3-5663E901874C}"/>
              </a:ext>
            </a:extLst>
          </p:cNvPr>
          <p:cNvSpPr txBox="1"/>
          <p:nvPr/>
        </p:nvSpPr>
        <p:spPr>
          <a:xfrm>
            <a:off x="0" y="0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ko-KR" altLang="en-US">
                <a:solidFill>
                  <a:schemeClr val="bg1"/>
                </a:solidFill>
              </a:rPr>
              <a:t>구조</a:t>
            </a:r>
          </a:p>
        </p:txBody>
      </p:sp>
      <p:sp>
        <p:nvSpPr>
          <p:cNvPr id="22" name="이등변 삼각형 21">
            <a:extLst>
              <a:ext uri="{FF2B5EF4-FFF2-40B4-BE49-F238E27FC236}">
                <a16:creationId xmlns:a16="http://schemas.microsoft.com/office/drawing/2014/main" id="{2F5642E2-4EC4-440B-8D48-8B08859FFD9E}"/>
              </a:ext>
            </a:extLst>
          </p:cNvPr>
          <p:cNvSpPr/>
          <p:nvPr/>
        </p:nvSpPr>
        <p:spPr>
          <a:xfrm>
            <a:off x="3037420" y="322589"/>
            <a:ext cx="152680" cy="13635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1646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사용자 지정 1">
      <a:majorFont>
        <a:latin typeface="나눔스퀘어 ExtraBold"/>
        <a:ea typeface="나눔스퀘어 ExtraBold"/>
        <a:cs typeface=""/>
      </a:majorFont>
      <a:minorFont>
        <a:latin typeface="나눔스퀘어 Bold"/>
        <a:ea typeface="나눔스퀘어 Bold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678</TotalTime>
  <Words>389</Words>
  <Application>Microsoft Office PowerPoint</Application>
  <PresentationFormat>화면 슬라이드 쇼(4:3)</PresentationFormat>
  <Paragraphs>156</Paragraphs>
  <Slides>22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나눔스퀘어 Bold</vt:lpstr>
      <vt:lpstr>Arial</vt:lpstr>
      <vt:lpstr>나눔스퀘어 ExtraBold</vt:lpstr>
      <vt:lpstr>Tmon몬소리 Black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김민석</dc:creator>
  <cp:lastModifiedBy>김민석</cp:lastModifiedBy>
  <cp:revision>88</cp:revision>
  <dcterms:created xsi:type="dcterms:W3CDTF">2018-09-28T12:52:57Z</dcterms:created>
  <dcterms:modified xsi:type="dcterms:W3CDTF">2018-12-18T05:58:02Z</dcterms:modified>
</cp:coreProperties>
</file>

<file path=docProps/thumbnail.jpeg>
</file>